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41"/>
  </p:notesMasterIdLst>
  <p:sldIdLst>
    <p:sldId id="257" r:id="rId2"/>
    <p:sldId id="258" r:id="rId3"/>
    <p:sldId id="396" r:id="rId4"/>
    <p:sldId id="513" r:id="rId5"/>
    <p:sldId id="398" r:id="rId6"/>
    <p:sldId id="524" r:id="rId7"/>
    <p:sldId id="401" r:id="rId8"/>
    <p:sldId id="399" r:id="rId9"/>
    <p:sldId id="400" r:id="rId10"/>
    <p:sldId id="343" r:id="rId11"/>
    <p:sldId id="402" r:id="rId12"/>
    <p:sldId id="344" r:id="rId13"/>
    <p:sldId id="403" r:id="rId14"/>
    <p:sldId id="345" r:id="rId15"/>
    <p:sldId id="405" r:id="rId16"/>
    <p:sldId id="346" r:id="rId17"/>
    <p:sldId id="406" r:id="rId18"/>
    <p:sldId id="407" r:id="rId19"/>
    <p:sldId id="408" r:id="rId20"/>
    <p:sldId id="347" r:id="rId21"/>
    <p:sldId id="409" r:id="rId22"/>
    <p:sldId id="348" r:id="rId23"/>
    <p:sldId id="349" r:id="rId24"/>
    <p:sldId id="410" r:id="rId25"/>
    <p:sldId id="514" r:id="rId26"/>
    <p:sldId id="351" r:id="rId27"/>
    <p:sldId id="350" r:id="rId28"/>
    <p:sldId id="411" r:id="rId29"/>
    <p:sldId id="404" r:id="rId30"/>
    <p:sldId id="479" r:id="rId31"/>
    <p:sldId id="515" r:id="rId32"/>
    <p:sldId id="466" r:id="rId33"/>
    <p:sldId id="412" r:id="rId34"/>
    <p:sldId id="467" r:id="rId35"/>
    <p:sldId id="516" r:id="rId36"/>
    <p:sldId id="517" r:id="rId37"/>
    <p:sldId id="518" r:id="rId38"/>
    <p:sldId id="519" r:id="rId39"/>
    <p:sldId id="42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/>
    <p:restoredTop sz="86684"/>
  </p:normalViewPr>
  <p:slideViewPr>
    <p:cSldViewPr snapToGrid="0" snapToObjects="1">
      <p:cViewPr varScale="1">
        <p:scale>
          <a:sx n="108" d="100"/>
          <a:sy n="108" d="100"/>
        </p:scale>
        <p:origin x="159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Thu,sep</a:t>
            </a:r>
            <a:r>
              <a:rPr lang="en-US" dirty="0"/>
              <a:t> 14,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9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5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Mon,</a:t>
            </a:r>
            <a:r>
              <a:rPr lang="en-US" baseline="0" dirty="0"/>
              <a:t> Sep18, 4pm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47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9:30am, TH, Sep14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46144" y="4471682"/>
            <a:ext cx="8462533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Chapter3: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solidFill>
                  <a:schemeClr val="accent3"/>
                </a:solidFill>
              </a:rPr>
              <a:t>Assembly Language Fundamentals</a:t>
            </a:r>
            <a:endParaRPr lang="en-US" altLang="en-US" sz="3400" b="1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 and </a:t>
            </a:r>
            <a:r>
              <a:rPr lang="en-US" altLang="en-US" b="1" dirty="0"/>
              <a:t>precedence</a:t>
            </a:r>
            <a:r>
              <a:rPr lang="en-US" altLang="en-US" dirty="0"/>
              <a:t> levels: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00" y="2291618"/>
            <a:ext cx="4748018" cy="196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798" y="4551540"/>
            <a:ext cx="5518423" cy="161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8540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86185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8685" y="3954023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Examples</a:t>
            </a:r>
            <a:r>
              <a:rPr lang="en-US" altLang="en-US" dirty="0"/>
              <a:t>: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42" y="2273609"/>
            <a:ext cx="4999689" cy="232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26166" y="2773180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Integer division?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2862" y="5070752"/>
            <a:ext cx="943709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Suggestion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Use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parentheses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 expressions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to clarify the order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so you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don’t have to remember precedence rules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1512862" y="3437906"/>
            <a:ext cx="1732040" cy="1632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83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Character and String Constants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1271"/>
            <a:ext cx="7772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character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sz="2000" dirty="0"/>
              <a:t>'A', "x"</a:t>
            </a:r>
          </a:p>
          <a:p>
            <a:pPr lvl="1" eaLnBrk="1" hangingPunct="1"/>
            <a:r>
              <a:rPr lang="en-US" altLang="en-US" sz="2000" dirty="0"/>
              <a:t>ASCII character = 1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strings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"ABC"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'xyz'</a:t>
            </a:r>
          </a:p>
          <a:p>
            <a:pPr lvl="1" eaLnBrk="1" hangingPunct="1"/>
            <a:r>
              <a:rPr lang="en-US" altLang="en-US" dirty="0"/>
              <a:t>Each character occupies </a:t>
            </a:r>
            <a:r>
              <a:rPr lang="en-US" altLang="en-US" b="1" dirty="0">
                <a:solidFill>
                  <a:srgbClr val="C00000"/>
                </a:solidFill>
              </a:rPr>
              <a:t>a single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u="sng" dirty="0"/>
              <a:t> </a:t>
            </a:r>
            <a:r>
              <a:rPr lang="en-US" altLang="en-US" b="1" u="sng" dirty="0">
                <a:solidFill>
                  <a:schemeClr val="accent3"/>
                </a:solidFill>
              </a:rPr>
              <a:t>Embedded</a:t>
            </a:r>
            <a:r>
              <a:rPr lang="en-US" altLang="en-US" b="1" u="sng" dirty="0"/>
              <a:t> </a:t>
            </a:r>
            <a:r>
              <a:rPr lang="en-US" altLang="en-US" dirty="0"/>
              <a:t>quotes:</a:t>
            </a:r>
          </a:p>
          <a:p>
            <a:pPr lvl="1" eaLnBrk="1" hangingPunct="1"/>
            <a:r>
              <a:rPr lang="en-US" altLang="en-US" dirty="0"/>
              <a:t>'Say </a:t>
            </a:r>
            <a:r>
              <a:rPr lang="en-US" altLang="en-US" dirty="0">
                <a:solidFill>
                  <a:schemeClr val="accent3"/>
                </a:solidFill>
              </a:rPr>
              <a:t>"Goodnight," </a:t>
            </a:r>
            <a:r>
              <a:rPr lang="en-US" altLang="en-US" dirty="0"/>
              <a:t>Gracie'</a:t>
            </a:r>
          </a:p>
        </p:txBody>
      </p:sp>
    </p:spTree>
    <p:extLst>
      <p:ext uri="{BB962C8B-B14F-4D97-AF65-F5344CB8AC3E}">
        <p14:creationId xmlns:p14="http://schemas.microsoft.com/office/powerpoint/2010/main" val="111854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Basic Elements of Assembly Language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chemeClr val="accent3"/>
                </a:solidFill>
              </a:rPr>
              <a:t>Real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5645" y="2108371"/>
            <a:ext cx="4221669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about REAL numbers?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6" y="3118567"/>
            <a:ext cx="5501817" cy="184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0520" y="48158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2r</a:t>
            </a:r>
          </a:p>
        </p:txBody>
      </p:sp>
    </p:spTree>
    <p:extLst>
      <p:ext uri="{BB962C8B-B14F-4D97-AF65-F5344CB8AC3E}">
        <p14:creationId xmlns:p14="http://schemas.microsoft.com/office/powerpoint/2010/main" val="67438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Reserved Words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5361" y="1911246"/>
            <a:ext cx="9017832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</a:t>
            </a:r>
            <a:r>
              <a:rPr lang="en-US" altLang="en-US" b="1" dirty="0">
                <a:solidFill>
                  <a:srgbClr val="C00000"/>
                </a:solidFill>
              </a:rPr>
              <a:t>cannot be used as </a:t>
            </a:r>
            <a:r>
              <a:rPr lang="en-US" altLang="en-US" sz="2800" b="1" dirty="0">
                <a:solidFill>
                  <a:srgbClr val="C00000"/>
                </a:solidFill>
              </a:rPr>
              <a:t>identifiers</a:t>
            </a:r>
          </a:p>
          <a:p>
            <a:pPr lvl="1" eaLnBrk="1" hangingPunct="1"/>
            <a:r>
              <a:rPr lang="en-US" altLang="en-US" dirty="0"/>
              <a:t>Instruction </a:t>
            </a:r>
            <a:r>
              <a:rPr lang="en-US" altLang="en-US" dirty="0">
                <a:solidFill>
                  <a:schemeClr val="accent3"/>
                </a:solidFill>
              </a:rPr>
              <a:t>mnemonics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directives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type</a:t>
            </a:r>
            <a:r>
              <a:rPr lang="en-US" altLang="en-US" dirty="0"/>
              <a:t> attributes, </a:t>
            </a:r>
            <a:r>
              <a:rPr lang="en-US" altLang="en-US" dirty="0">
                <a:solidFill>
                  <a:schemeClr val="accent3"/>
                </a:solidFill>
              </a:rPr>
              <a:t>operators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predefined</a:t>
            </a:r>
            <a:r>
              <a:rPr lang="en-US" altLang="en-US" dirty="0"/>
              <a:t> symbols</a:t>
            </a:r>
          </a:p>
          <a:p>
            <a:pPr lvl="1" eaLnBrk="1" hangingPunct="1"/>
            <a:r>
              <a:rPr lang="en-US" altLang="en-US" dirty="0"/>
              <a:t>See MASM reference in Appendix A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16" y="3236835"/>
            <a:ext cx="9525000" cy="2273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300289" y="3502243"/>
            <a:ext cx="21095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54325" y="379180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40965" y="41118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245" y="443188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10485" y="51024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70759" y="5422483"/>
            <a:ext cx="1584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1" y="1956216"/>
            <a:ext cx="9977202" cy="3733800"/>
          </a:xfrm>
        </p:spPr>
        <p:txBody>
          <a:bodyPr>
            <a:normAutofit/>
          </a:bodyPr>
          <a:lstStyle/>
          <a:p>
            <a:pPr lvl="1" eaLnBrk="1" hangingPunct="1"/>
            <a:endParaRPr lang="en-US" altLang="en-US" sz="2000" dirty="0"/>
          </a:p>
          <a:p>
            <a:pPr lvl="1" eaLnBrk="1" hangingPunct="1"/>
            <a:endParaRPr lang="en-US" alt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400" dirty="0"/>
              <a:t>The following names </a:t>
            </a:r>
            <a:r>
              <a:rPr lang="en-US" sz="2400" b="1" dirty="0">
                <a:solidFill>
                  <a:schemeClr val="accent3"/>
                </a:solidFill>
              </a:rPr>
              <a:t>are legal</a:t>
            </a:r>
            <a:r>
              <a:rPr lang="en-US" sz="2400" dirty="0"/>
              <a:t>, but </a:t>
            </a:r>
            <a:r>
              <a:rPr lang="en-US" sz="2400" b="1" dirty="0">
                <a:solidFill>
                  <a:srgbClr val="FF0000"/>
                </a:solidFill>
              </a:rPr>
              <a:t>not as desirable</a:t>
            </a:r>
          </a:p>
          <a:p>
            <a:pPr lvl="3">
              <a:buFont typeface="Wingdings" charset="2"/>
              <a:buChar char="q"/>
            </a:pPr>
            <a:r>
              <a:rPr lang="en-US" altLang="en-US" sz="2000" dirty="0"/>
              <a:t>        _       @      ?        $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Identifiers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74956"/>
            <a:ext cx="9334500" cy="1877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266" y="5214956"/>
            <a:ext cx="4210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_</a:t>
            </a:r>
            <a:r>
              <a:rPr lang="en-US" sz="2000" dirty="0" err="1">
                <a:solidFill>
                  <a:srgbClr val="FF0000"/>
                </a:solidFill>
              </a:rPr>
              <a:t>lineCount</a:t>
            </a:r>
            <a:r>
              <a:rPr lang="en-US" sz="2000" dirty="0">
                <a:solidFill>
                  <a:srgbClr val="FF0000"/>
                </a:solidFill>
              </a:rPr>
              <a:t>           $first              @</a:t>
            </a:r>
            <a:r>
              <a:rPr lang="en-US" sz="2000" dirty="0" err="1">
                <a:solidFill>
                  <a:srgbClr val="FF0000"/>
                </a:solidFill>
              </a:rPr>
              <a:t>myFile</a:t>
            </a:r>
            <a:endParaRPr lang="en-US" sz="2000" dirty="0">
              <a:solidFill>
                <a:srgbClr val="FF0000"/>
              </a:solidFill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2219" y="2283043"/>
            <a:ext cx="19178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56078" y="2633563"/>
            <a:ext cx="158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5641" y="2984083"/>
            <a:ext cx="30886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88188" y="3730843"/>
            <a:ext cx="4522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9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84102" y="1837546"/>
            <a:ext cx="8804277" cy="3429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Commands</a:t>
            </a:r>
            <a:r>
              <a:rPr lang="en-US" altLang="en-US" dirty="0"/>
              <a:t> that are </a:t>
            </a:r>
            <a:r>
              <a:rPr lang="en-US" altLang="en-US" b="1" dirty="0"/>
              <a:t>recognized</a:t>
            </a:r>
            <a:r>
              <a:rPr lang="en-US" altLang="en-US" dirty="0"/>
              <a:t> and </a:t>
            </a:r>
            <a:r>
              <a:rPr lang="en-US" altLang="en-US" b="1" dirty="0"/>
              <a:t>acted</a:t>
            </a:r>
            <a:r>
              <a:rPr lang="en-US" altLang="en-US" dirty="0"/>
              <a:t> upon </a:t>
            </a:r>
            <a:r>
              <a:rPr lang="en-US" altLang="en-US" u="sng" dirty="0"/>
              <a:t>by the assembler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Not part </a:t>
            </a:r>
            <a:r>
              <a:rPr lang="en-US" altLang="en-US" sz="2400" dirty="0"/>
              <a:t>of the </a:t>
            </a:r>
            <a:r>
              <a:rPr lang="en-US" altLang="en-US" sz="2400" dirty="0">
                <a:solidFill>
                  <a:srgbClr val="C00000"/>
                </a:solidFill>
              </a:rPr>
              <a:t>Intel instruction set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Used to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code</a:t>
            </a:r>
            <a:r>
              <a:rPr lang="en-US" altLang="en-US" dirty="0">
                <a:solidFill>
                  <a:schemeClr val="accent3"/>
                </a:solidFill>
              </a:rPr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data</a:t>
            </a:r>
            <a:r>
              <a:rPr lang="en-US" altLang="en-US" dirty="0">
                <a:solidFill>
                  <a:schemeClr val="accent3"/>
                </a:solidFill>
              </a:rPr>
              <a:t> areas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select </a:t>
            </a:r>
            <a:r>
              <a:rPr lang="en-US" altLang="en-US" b="1" dirty="0">
                <a:solidFill>
                  <a:schemeClr val="accent3"/>
                </a:solidFill>
              </a:rPr>
              <a:t>memory model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procedures</a:t>
            </a:r>
            <a:r>
              <a:rPr lang="en-US" altLang="en-US" dirty="0"/>
              <a:t>, etc.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b="1" dirty="0"/>
              <a:t>not case sensitive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Ex: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992378" y="4293506"/>
            <a:ext cx="6290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.data,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.DATA,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are equivalent.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33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9091" y="4621404"/>
            <a:ext cx="8804277" cy="1093702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Different assemblers have different directives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NASM</a:t>
            </a:r>
            <a:r>
              <a:rPr lang="en-US" altLang="en-US" dirty="0"/>
              <a:t> not the same as </a:t>
            </a:r>
            <a:r>
              <a:rPr lang="en-US" altLang="en-US" dirty="0">
                <a:solidFill>
                  <a:schemeClr val="accent3"/>
                </a:solidFill>
              </a:rPr>
              <a:t>MASM</a:t>
            </a:r>
            <a:r>
              <a:rPr lang="en-US" altLang="en-US" dirty="0"/>
              <a:t>, for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2531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Directive:</a:t>
            </a:r>
          </a:p>
          <a:p>
            <a:pPr algn="just"/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tells the assembler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reserve space in the program for a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doubleword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variable.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0719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Instruction: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instruction,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executes at runtime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copying myVar to the EAX register</a:t>
            </a:r>
          </a:p>
          <a:p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3981" y="2087173"/>
            <a:ext cx="2202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myVar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26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eax,myVar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9091" y="1875689"/>
            <a:ext cx="2910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2000" b="1" dirty="0">
                <a:solidFill>
                  <a:schemeClr val="accent3"/>
                </a:solidFill>
              </a:rPr>
              <a:t> </a:t>
            </a:r>
            <a:r>
              <a:rPr lang="en-US" altLang="en-US" sz="2000" b="1" dirty="0"/>
              <a:t>Directive .vs Instruction: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7131" y="5584708"/>
            <a:ext cx="10189016" cy="584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All </a:t>
            </a:r>
            <a:r>
              <a:rPr lang="en-US" sz="1600" b="1" dirty="0">
                <a:solidFill>
                  <a:srgbClr val="2F2A2B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 for </a:t>
            </a:r>
            <a:r>
              <a:rPr lang="en-US" sz="1600" b="1" dirty="0">
                <a:solidFill>
                  <a:srgbClr val="2F2A2B"/>
                </a:solidFill>
              </a:rPr>
              <a:t>Intel processors </a:t>
            </a:r>
            <a:r>
              <a:rPr lang="en-US" sz="1600" dirty="0">
                <a:solidFill>
                  <a:srgbClr val="2F2A2B"/>
                </a:solidFill>
              </a:rPr>
              <a:t>share the </a:t>
            </a:r>
            <a:r>
              <a:rPr lang="en-US" sz="1600" b="1" dirty="0">
                <a:solidFill>
                  <a:schemeClr val="accent3"/>
                </a:solidFill>
              </a:rPr>
              <a:t>same instruction set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rgbClr val="2F2A2B"/>
                </a:solidFill>
              </a:rPr>
              <a:t>BUT</a:t>
            </a:r>
            <a:r>
              <a:rPr lang="en-US" sz="1600" dirty="0">
                <a:solidFill>
                  <a:srgbClr val="2F2A2B"/>
                </a:solidFill>
              </a:rPr>
              <a:t> they usually </a:t>
            </a:r>
            <a:r>
              <a:rPr lang="en-US" sz="1600" dirty="0">
                <a:solidFill>
                  <a:srgbClr val="FF0000"/>
                </a:solidFill>
              </a:rPr>
              <a:t>have different sets of directives</a:t>
            </a:r>
            <a:r>
              <a:rPr lang="en-US" sz="1600" dirty="0">
                <a:solidFill>
                  <a:srgbClr val="2F2A2B"/>
                </a:solidFill>
              </a:rPr>
              <a:t>. </a:t>
            </a:r>
          </a:p>
          <a:p>
            <a:pPr lvl="1"/>
            <a:r>
              <a:rPr lang="en-US" sz="1600" b="1" dirty="0">
                <a:solidFill>
                  <a:schemeClr val="accent3"/>
                </a:solidFill>
              </a:rPr>
              <a:t>Ex: </a:t>
            </a:r>
            <a:r>
              <a:rPr lang="en-US" sz="1600" dirty="0">
                <a:solidFill>
                  <a:srgbClr val="2F2A2B"/>
                </a:solidFill>
              </a:rPr>
              <a:t>Microsoft assembler’s </a:t>
            </a:r>
            <a:r>
              <a:rPr lang="en-US" sz="1600" b="1" dirty="0">
                <a:solidFill>
                  <a:srgbClr val="00B050"/>
                </a:solidFill>
              </a:rPr>
              <a:t>REPT</a:t>
            </a:r>
            <a:r>
              <a:rPr lang="en-US" sz="1600" dirty="0">
                <a:solidFill>
                  <a:srgbClr val="2F2A2B"/>
                </a:solidFill>
              </a:rPr>
              <a:t> directive </a:t>
            </a:r>
            <a:r>
              <a:rPr lang="en-US" sz="1600" b="1" dirty="0">
                <a:solidFill>
                  <a:schemeClr val="tx1"/>
                </a:solidFill>
              </a:rPr>
              <a:t>is not recognized </a:t>
            </a:r>
            <a:r>
              <a:rPr lang="en-US" sz="1600" dirty="0">
                <a:solidFill>
                  <a:srgbClr val="2F2A2B"/>
                </a:solidFill>
              </a:rPr>
              <a:t>by some other </a:t>
            </a:r>
            <a:r>
              <a:rPr lang="en-US" sz="1600" b="1" u="sng" dirty="0">
                <a:solidFill>
                  <a:schemeClr val="accent3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500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9166" y="1841033"/>
            <a:ext cx="5779617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</a:rPr>
              <a:t>See Appendix A (p-591, section A5) for more directives types</a:t>
            </a:r>
          </a:p>
          <a:p>
            <a:endParaRPr lang="en-US" sz="600" dirty="0"/>
          </a:p>
          <a:p>
            <a:r>
              <a:rPr lang="en-US" sz="1700" dirty="0">
                <a:solidFill>
                  <a:schemeClr val="accent3"/>
                </a:solidFill>
              </a:rPr>
              <a:t>- label </a:t>
            </a:r>
            <a:r>
              <a:rPr lang="en-US" sz="1700" b="1" dirty="0">
                <a:solidFill>
                  <a:schemeClr val="accent3"/>
                </a:solidFill>
              </a:rPr>
              <a:t>PROC</a:t>
            </a:r>
            <a:endParaRPr lang="en-US" sz="1700" dirty="0">
              <a:solidFill>
                <a:schemeClr val="accent3"/>
              </a:solidFill>
            </a:endParaRPr>
          </a:p>
          <a:p>
            <a:r>
              <a:rPr lang="en-US" sz="1700" dirty="0"/>
              <a:t>   </a:t>
            </a:r>
            <a:r>
              <a:rPr lang="en-US" sz="1700" b="1" dirty="0"/>
              <a:t>Marks start of a procedure block </a:t>
            </a:r>
            <a:r>
              <a:rPr lang="en-US" sz="1700" dirty="0"/>
              <a:t>called label.</a:t>
            </a:r>
          </a:p>
          <a:p>
            <a:r>
              <a:rPr lang="en-US" sz="1700" dirty="0"/>
              <a:t>- name </a:t>
            </a:r>
            <a:r>
              <a:rPr lang="en-US" sz="1700" b="1" dirty="0"/>
              <a:t>ENDP</a:t>
            </a:r>
          </a:p>
          <a:p>
            <a:r>
              <a:rPr lang="en-US" sz="1700" dirty="0"/>
              <a:t>   Marks the end of procedure name previously begun with PROC.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</a:t>
            </a:r>
            <a:r>
              <a:rPr lang="en-US" sz="1700" b="1" dirty="0">
                <a:solidFill>
                  <a:schemeClr val="accent3"/>
                </a:solidFill>
              </a:rPr>
              <a:t>INVOKE</a:t>
            </a:r>
            <a:r>
              <a:rPr lang="en-US" sz="1700" dirty="0">
                <a:solidFill>
                  <a:schemeClr val="accent3"/>
                </a:solidFill>
              </a:rPr>
              <a:t> expression [[ , arguments ]]</a:t>
            </a:r>
          </a:p>
          <a:p>
            <a:r>
              <a:rPr lang="en-US" sz="1700" dirty="0"/>
              <a:t>   Calls the procedure at the address given by expression,   </a:t>
            </a:r>
          </a:p>
          <a:p>
            <a:r>
              <a:rPr lang="en-US" sz="1700" dirty="0"/>
              <a:t>   passing the arguments on the stack or in   </a:t>
            </a:r>
          </a:p>
          <a:p>
            <a:r>
              <a:rPr lang="en-US" sz="1700" dirty="0"/>
              <a:t>   registers according to the standard calling conventions of the language type. 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DATA</a:t>
            </a:r>
          </a:p>
          <a:p>
            <a:r>
              <a:rPr lang="en-US" sz="1700" dirty="0"/>
              <a:t>   indicates the start of initialized data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CODE</a:t>
            </a:r>
          </a:p>
          <a:p>
            <a:r>
              <a:rPr lang="en-US" sz="1700" dirty="0"/>
              <a:t>    indicates the start of a code segment</a:t>
            </a:r>
          </a:p>
          <a:p>
            <a:r>
              <a:rPr lang="en-US" sz="1700" dirty="0">
                <a:solidFill>
                  <a:schemeClr val="accent3"/>
                </a:solidFill>
                <a:effectLst/>
              </a:rPr>
              <a:t>- .</a:t>
            </a:r>
            <a:r>
              <a:rPr lang="en-US" sz="1700" b="1" dirty="0">
                <a:solidFill>
                  <a:schemeClr val="accent3"/>
                </a:solidFill>
                <a:effectLst/>
              </a:rPr>
              <a:t>STACK </a:t>
            </a:r>
            <a:r>
              <a:rPr lang="en-US" sz="1700" dirty="0">
                <a:solidFill>
                  <a:schemeClr val="accent3"/>
                </a:solidFill>
              </a:rPr>
              <a:t>indicates the start of a stack segment</a:t>
            </a:r>
            <a:endParaRPr lang="en-US" sz="1700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783" y="2296308"/>
            <a:ext cx="4921323" cy="2275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85629" y="4107000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60920" y="2905726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4953" y="229970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19753" y="249782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67847" y="2898243"/>
            <a:ext cx="88361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Appendix A contains a useful reference for directives and operators.</a:t>
            </a:r>
          </a:p>
          <a:p>
            <a:endParaRPr lang="en-US" sz="2400" dirty="0"/>
          </a:p>
          <a:p>
            <a:endParaRPr lang="en-US" sz="2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9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CDAF16-FB52-9649-A4B1-7AAA8EAA27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895" y="1850672"/>
            <a:ext cx="70104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Assembled</a:t>
            </a:r>
            <a:r>
              <a:rPr lang="en-US" altLang="en-US" dirty="0"/>
              <a:t> into machine code by assembler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Executed</a:t>
            </a:r>
            <a:r>
              <a:rPr lang="en-US" altLang="en-US" dirty="0"/>
              <a:t> at runtime by the CPU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We use the Intel IA-32 instruction set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An instruction contains: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Label		(optional)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Mnemonic	(required)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Operand	(depends on the instruction)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Comment	(optional)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56" y="4850230"/>
            <a:ext cx="54483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5195330"/>
            <a:ext cx="7676006" cy="5016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0440" y="5840745"/>
            <a:ext cx="6416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 The </a:t>
            </a:r>
            <a:r>
              <a:rPr lang="en-US" b="1" dirty="0"/>
              <a:t>label</a:t>
            </a:r>
            <a:r>
              <a:rPr lang="en-US" dirty="0"/>
              <a:t> repeat can be used to </a:t>
            </a:r>
            <a:r>
              <a:rPr lang="en-US" b="1" dirty="0"/>
              <a:t>refer to this particular statement.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240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557" y="2056218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  <a:p>
            <a:pPr marL="0" indent="0" eaLnBrk="1" hangingPunct="1">
              <a:buNone/>
            </a:pPr>
            <a:endParaRPr lang="en-US" altLang="en-US" b="1" dirty="0">
              <a:solidFill>
                <a:srgbClr val="00B050"/>
              </a:solidFill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1. Code label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target of </a:t>
            </a:r>
            <a:r>
              <a:rPr lang="en-US" altLang="en-US" b="1" dirty="0"/>
              <a:t>jump</a:t>
            </a:r>
            <a:r>
              <a:rPr lang="en-US" altLang="en-US" dirty="0"/>
              <a:t> and </a:t>
            </a:r>
            <a:r>
              <a:rPr lang="en-US" altLang="en-US" b="1" dirty="0"/>
              <a:t>loop</a:t>
            </a:r>
            <a:r>
              <a:rPr lang="en-US" altLang="en-US" dirty="0"/>
              <a:t> instructions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ex1</a:t>
            </a:r>
            <a:r>
              <a:rPr lang="en-US" altLang="en-US" dirty="0"/>
              <a:t>:   </a:t>
            </a:r>
            <a:r>
              <a:rPr lang="en-US" altLang="en-US" b="1" dirty="0">
                <a:solidFill>
                  <a:schemeClr val="tx2"/>
                </a:solidFill>
              </a:rPr>
              <a:t>L1:			</a:t>
            </a:r>
            <a:r>
              <a:rPr lang="en-US" altLang="en-US" dirty="0"/>
              <a:t>(followed by </a:t>
            </a:r>
            <a:r>
              <a:rPr lang="en-US" altLang="en-US" dirty="0">
                <a:solidFill>
                  <a:srgbClr val="C00000"/>
                </a:solidFill>
              </a:rPr>
              <a:t>colon</a:t>
            </a:r>
            <a:r>
              <a:rPr lang="en-US" altLang="en-US" dirty="0"/>
              <a:t>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b="1" dirty="0">
              <a:solidFill>
                <a:schemeClr val="tx2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Ex2 </a:t>
            </a:r>
            <a:r>
              <a:rPr lang="en-US" altLang="en-US" dirty="0"/>
              <a:t>: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6013" y="4515916"/>
            <a:ext cx="2840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target: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...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target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360" y="4945031"/>
            <a:ext cx="65227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code label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can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share the same line with an instruction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or it can be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on a line by itself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 lvl="2"/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L1: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7008" y="1764792"/>
            <a:ext cx="6096000" cy="11435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Act as place markers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altLang="en-US" dirty="0"/>
              <a:t> Marks the address (offset) of </a:t>
            </a:r>
            <a:r>
              <a:rPr lang="en-US" altLang="en-US" b="1" dirty="0">
                <a:solidFill>
                  <a:srgbClr val="00B050"/>
                </a:solidFill>
              </a:rPr>
              <a:t>code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B050"/>
                </a:solidFill>
              </a:rPr>
              <a:t>data</a:t>
            </a: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Follow identifier rules</a:t>
            </a:r>
          </a:p>
        </p:txBody>
      </p:sp>
    </p:spTree>
    <p:extLst>
      <p:ext uri="{BB962C8B-B14F-4D97-AF65-F5344CB8AC3E}">
        <p14:creationId xmlns:p14="http://schemas.microsoft.com/office/powerpoint/2010/main" val="9275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0371" y="1912494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2. Data label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dirty="0"/>
              <a:t>must be unique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u="sng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one data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                </a:t>
            </a:r>
            <a:r>
              <a:rPr lang="en-US" altLang="en-US" b="1" dirty="0">
                <a:solidFill>
                  <a:srgbClr val="00B050"/>
                </a:solidFill>
              </a:rPr>
              <a:t>count</a:t>
            </a:r>
            <a:r>
              <a:rPr lang="en-US" altLang="en-US" b="1" dirty="0">
                <a:solidFill>
                  <a:schemeClr val="tx2"/>
                </a:solidFill>
              </a:rPr>
              <a:t> DWORD 100</a:t>
            </a:r>
            <a:r>
              <a:rPr lang="en-US" altLang="en-US" dirty="0"/>
              <a:t>		</a:t>
            </a:r>
            <a:r>
              <a:rPr lang="en-US" altLang="en-US" dirty="0">
                <a:solidFill>
                  <a:srgbClr val="FF0000"/>
                </a:solidFill>
              </a:rPr>
              <a:t>(not followed by colon)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endParaRPr lang="en-US" altLang="en-US" dirty="0"/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multiple data  </a:t>
            </a:r>
            <a:r>
              <a:rPr lang="en-US" altLang="en-US" dirty="0">
                <a:sym typeface="Wingdings"/>
              </a:rPr>
              <a:t>  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1210" y="37435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</a:t>
            </a:r>
          </a:p>
          <a:p>
            <a:r>
              <a:rPr lang="fi-FI" dirty="0">
                <a:solidFill>
                  <a:srgbClr val="2F2A2B"/>
                </a:solidFill>
              </a:rPr>
              <a:t>         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4096, 8192</a:t>
            </a:r>
            <a:endParaRPr lang="fi-FI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1210" y="49822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1024, 2048, 4096, 8192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44653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6086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Mnemonics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Instruction </a:t>
            </a:r>
            <a:r>
              <a:rPr lang="en-US" altLang="en-US" b="1" dirty="0"/>
              <a:t>Mnemonics</a:t>
            </a:r>
          </a:p>
          <a:p>
            <a:pPr lvl="1" eaLnBrk="1" hangingPunct="1"/>
            <a:r>
              <a:rPr lang="en-US" altLang="en-US" sz="2000" dirty="0"/>
              <a:t>examples: </a:t>
            </a:r>
            <a:r>
              <a:rPr lang="en-US" altLang="en-US" sz="2000" dirty="0">
                <a:solidFill>
                  <a:schemeClr val="accent3"/>
                </a:solidFill>
              </a:rPr>
              <a:t>MOV, ADD, SUB, MUL, JMP, CALL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3277869"/>
            <a:ext cx="5614669" cy="26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Operands</a:t>
            </a:r>
          </a:p>
          <a:p>
            <a:pPr lvl="1" eaLnBrk="1" hangingPunct="1"/>
            <a:r>
              <a:rPr lang="en-US" altLang="en-US" dirty="0"/>
              <a:t>constant</a:t>
            </a:r>
          </a:p>
          <a:p>
            <a:pPr lvl="1" eaLnBrk="1" hangingPunct="1"/>
            <a:r>
              <a:rPr lang="en-US" altLang="en-US" dirty="0"/>
              <a:t>constant </a:t>
            </a:r>
            <a:r>
              <a:rPr lang="en-US" altLang="en-US" b="1" dirty="0"/>
              <a:t>expression</a:t>
            </a:r>
          </a:p>
          <a:p>
            <a:pPr lvl="1" eaLnBrk="1" hangingPunct="1"/>
            <a:r>
              <a:rPr lang="en-US" altLang="en-US" dirty="0"/>
              <a:t>register</a:t>
            </a:r>
          </a:p>
          <a:p>
            <a:pPr lvl="1" eaLnBrk="1" hangingPunct="1"/>
            <a:r>
              <a:rPr lang="en-US" altLang="en-US" dirty="0"/>
              <a:t>memory (data label)</a:t>
            </a:r>
          </a:p>
          <a:p>
            <a:pPr lvl="1" eaLnBrk="1" hangingPunct="1"/>
            <a:endParaRPr lang="en-US" altLang="en-US" sz="900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Constants and constant expressions are often called </a:t>
            </a:r>
            <a:r>
              <a:rPr lang="en-US" altLang="en-US" b="1" dirty="0">
                <a:solidFill>
                  <a:schemeClr val="accent3"/>
                </a:solidFill>
              </a:rPr>
              <a:t>immediate</a:t>
            </a:r>
            <a:r>
              <a:rPr lang="en-US" altLang="en-US" dirty="0">
                <a:solidFill>
                  <a:schemeClr val="tx2"/>
                </a:solidFill>
              </a:rPr>
              <a:t> values 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1917515"/>
            <a:ext cx="4732020" cy="16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200" b="1" u="sng" dirty="0">
                <a:solidFill>
                  <a:schemeClr val="accent3"/>
                </a:solidFill>
              </a:rPr>
              <a:t> Ordering of operands</a:t>
            </a:r>
            <a:r>
              <a:rPr lang="en-US" sz="2200" dirty="0">
                <a:solidFill>
                  <a:srgbClr val="2F2A2B"/>
                </a:solidFill>
              </a:rPr>
              <a:t>: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865" y="2317945"/>
            <a:ext cx="7243998" cy="175432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</a:rPr>
              <a:t>When instructions have multiple operands,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first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second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source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C00000"/>
                </a:solidFill>
              </a:rPr>
              <a:t>contents</a:t>
            </a:r>
            <a:r>
              <a:rPr lang="en-US" dirty="0">
                <a:solidFill>
                  <a:srgbClr val="2F2A2B"/>
                </a:solidFill>
              </a:rPr>
              <a:t> of the </a:t>
            </a:r>
            <a:r>
              <a:rPr lang="en-US" b="1" u="sng" dirty="0">
                <a:solidFill>
                  <a:srgbClr val="2F2A2B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 are </a:t>
            </a:r>
            <a:r>
              <a:rPr lang="en-US" u="sng" dirty="0">
                <a:solidFill>
                  <a:schemeClr val="accent3"/>
                </a:solidFill>
              </a:rPr>
              <a:t>modified by the instruction</a:t>
            </a:r>
            <a:endParaRPr lang="en-US" u="sng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04343" y="4472701"/>
            <a:ext cx="4904646" cy="5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0579AE-8544-5C43-A096-6AFF37DA66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Operands: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Format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03072"/>
            <a:ext cx="10500360" cy="4495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No operands</a:t>
            </a:r>
          </a:p>
          <a:p>
            <a:pPr lvl="1" eaLnBrk="1" hangingPunct="1"/>
            <a:r>
              <a:rPr lang="en-US" altLang="en-US" dirty="0" err="1"/>
              <a:t>stc</a:t>
            </a:r>
            <a:r>
              <a:rPr lang="en-US" altLang="en-US" dirty="0"/>
              <a:t>			; set Carry flag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One operand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		; register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		;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Two operands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 err="1">
                <a:solidFill>
                  <a:schemeClr val="accent3"/>
                </a:solidFill>
              </a:rPr>
              <a:t>ebx,</a:t>
            </a:r>
            <a:r>
              <a:rPr lang="en-US" altLang="en-US" dirty="0" err="1">
                <a:solidFill>
                  <a:srgbClr val="00B050"/>
                </a:solidFill>
              </a:rPr>
              <a:t>ecx</a:t>
            </a:r>
            <a:r>
              <a:rPr lang="en-US" altLang="en-US" dirty="0"/>
              <a:t>		; register, register</a:t>
            </a:r>
          </a:p>
          <a:p>
            <a:pPr lvl="1" eaLnBrk="1" hangingPunct="1"/>
            <a:r>
              <a:rPr lang="en-US" altLang="en-US" dirty="0"/>
              <a:t>sub </a:t>
            </a:r>
            <a:r>
              <a:rPr lang="en-US" altLang="en-US" dirty="0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25</a:t>
            </a:r>
            <a:r>
              <a:rPr lang="en-US" altLang="en-US" dirty="0"/>
              <a:t>		; memory, constant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36 * 25</a:t>
            </a:r>
            <a:r>
              <a:rPr lang="en-US" altLang="en-US" dirty="0"/>
              <a:t>	; register, constant-expression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Three operands	</a:t>
            </a:r>
          </a:p>
          <a:p>
            <a:pPr lvl="1">
              <a:buFont typeface="Courier New" charset="0"/>
              <a:buChar char="o"/>
            </a:pPr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eax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ebx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5</a:t>
            </a:r>
            <a:r>
              <a:rPr lang="en-US" dirty="0"/>
              <a:t>                    ; </a:t>
            </a:r>
            <a:r>
              <a:rPr lang="en-US" altLang="en-US" dirty="0"/>
              <a:t>register, register, constant </a:t>
            </a:r>
            <a:r>
              <a:rPr lang="en-US" altLang="en-US" sz="1600" b="1" dirty="0"/>
              <a:t>(</a:t>
            </a:r>
            <a:r>
              <a:rPr lang="en-US" altLang="en-US" sz="1600" b="1" dirty="0" err="1">
                <a:solidFill>
                  <a:schemeClr val="accent3"/>
                </a:solidFill>
              </a:rPr>
              <a:t>imul</a:t>
            </a:r>
            <a:r>
              <a:rPr lang="en-US" altLang="en-US" sz="1600" b="1" dirty="0"/>
              <a:t>: </a:t>
            </a:r>
            <a:r>
              <a:rPr lang="en-US" sz="1600" b="1" dirty="0"/>
              <a:t>signed</a:t>
            </a:r>
            <a:r>
              <a:rPr lang="en-US" sz="1600" dirty="0"/>
              <a:t> multiply, </a:t>
            </a:r>
            <a:r>
              <a:rPr lang="en-US" sz="1600" b="1" dirty="0"/>
              <a:t>preserves the sign </a:t>
            </a:r>
            <a:r>
              <a:rPr lang="en-US" sz="1600" dirty="0"/>
              <a:t>of the product</a:t>
            </a:r>
            <a:r>
              <a:rPr lang="en-US" altLang="en-US" sz="1600" b="1" dirty="0"/>
              <a:t>)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Courier New" charset="0"/>
              <a:buChar char="o"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98925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777240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Comments are good!</a:t>
            </a:r>
          </a:p>
          <a:p>
            <a:pPr lvl="1" eaLnBrk="1" hangingPunct="1"/>
            <a:r>
              <a:rPr lang="en-US" altLang="en-US" dirty="0"/>
              <a:t>explain the </a:t>
            </a:r>
            <a:r>
              <a:rPr lang="en-US" altLang="en-US" b="1" dirty="0"/>
              <a:t>program's purpose</a:t>
            </a:r>
          </a:p>
          <a:p>
            <a:pPr lvl="1" eaLnBrk="1" hangingPunct="1"/>
            <a:r>
              <a:rPr lang="en-US" altLang="en-US" dirty="0"/>
              <a:t>when it was written, and by whom</a:t>
            </a:r>
          </a:p>
          <a:p>
            <a:pPr lvl="1" eaLnBrk="1" hangingPunct="1"/>
            <a:r>
              <a:rPr lang="en-US" altLang="en-US" dirty="0"/>
              <a:t>revision information</a:t>
            </a:r>
          </a:p>
          <a:p>
            <a:pPr lvl="1" eaLnBrk="1" hangingPunct="1"/>
            <a:r>
              <a:rPr lang="en-US" altLang="en-US" b="1" dirty="0"/>
              <a:t>tricky coding techniques</a:t>
            </a:r>
          </a:p>
          <a:p>
            <a:pPr lvl="1" eaLnBrk="1" hangingPunct="1"/>
            <a:r>
              <a:rPr lang="en-US" altLang="en-US" b="1" dirty="0"/>
              <a:t>application-specific explanations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Single-line comments</a:t>
            </a: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0" y="4976647"/>
            <a:ext cx="20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</a:t>
            </a:r>
            <a:r>
              <a:rPr lang="en-US" dirty="0">
                <a:sym typeface="Wingdings"/>
              </a:rPr>
              <a:t> see next for 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7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881688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Single-line comments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comments</a:t>
            </a:r>
          </a:p>
          <a:p>
            <a:pPr lvl="1" eaLnBrk="1" hangingPunct="1"/>
            <a:r>
              <a:rPr lang="en-US" altLang="en-US" dirty="0"/>
              <a:t>begin with </a:t>
            </a:r>
            <a:r>
              <a:rPr lang="en-US" altLang="en-US" b="1" dirty="0">
                <a:solidFill>
                  <a:schemeClr val="accent3"/>
                </a:solidFill>
              </a:rPr>
              <a:t>COMMENT directive </a:t>
            </a:r>
            <a:r>
              <a:rPr lang="en-US" altLang="en-US" dirty="0"/>
              <a:t>and a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  <a:p>
            <a:pPr lvl="1" eaLnBrk="1" hangingPunct="1"/>
            <a:r>
              <a:rPr lang="en-US" altLang="en-US" dirty="0"/>
              <a:t>end with the same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2634275"/>
            <a:ext cx="8100600" cy="3375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417320" y="4691338"/>
            <a:ext cx="4914900" cy="1212454"/>
            <a:chOff x="1417320" y="4691338"/>
            <a:chExt cx="4914900" cy="12124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20" y="4727210"/>
              <a:ext cx="4914900" cy="1155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86162" y="4691338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8240" y="5568035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68770" y="4625267"/>
            <a:ext cx="5041900" cy="1257643"/>
            <a:chOff x="6668770" y="4625267"/>
            <a:chExt cx="5041900" cy="12576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770" y="4689110"/>
              <a:ext cx="5041900" cy="1193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82782" y="4625267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40101" y="5531980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19116" y="2567435"/>
            <a:ext cx="4669364" cy="38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4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522686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299" y="1851513"/>
            <a:ext cx="4919297" cy="433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Parts of assembly program: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Main procedure </a:t>
            </a:r>
            <a:r>
              <a:rPr lang="en-US" dirty="0"/>
              <a:t>(entry point)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 err="1">
                <a:solidFill>
                  <a:schemeClr val="accent3"/>
                </a:solidFill>
              </a:rPr>
              <a:t>eax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register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b="1" dirty="0" err="1">
                <a:solidFill>
                  <a:srgbClr val="00B050"/>
                </a:solidFill>
              </a:rPr>
              <a:t>mov</a:t>
            </a:r>
            <a:r>
              <a:rPr lang="en-US" b="1" dirty="0">
                <a:solidFill>
                  <a:srgbClr val="00B050"/>
                </a:solidFill>
              </a:rPr>
              <a:t> &amp; add </a:t>
            </a:r>
            <a:r>
              <a:rPr lang="en-US" dirty="0"/>
              <a:t>instruction (</a:t>
            </a:r>
            <a:r>
              <a:rPr lang="en-US" dirty="0" err="1"/>
              <a:t>eax</a:t>
            </a:r>
            <a:r>
              <a:rPr lang="en-US" dirty="0"/>
              <a:t>=11)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INVOKE</a:t>
            </a:r>
            <a:r>
              <a:rPr lang="en-US" dirty="0"/>
              <a:t> (call, </a:t>
            </a:r>
            <a:r>
              <a:rPr lang="en-US" dirty="0" err="1"/>
              <a:t>unix</a:t>
            </a:r>
            <a:r>
              <a:rPr lang="en-US" dirty="0"/>
              <a:t>) </a:t>
            </a:r>
            <a:r>
              <a:rPr lang="en-US" dirty="0" err="1">
                <a:solidFill>
                  <a:schemeClr val="accent3"/>
                </a:solidFill>
              </a:rPr>
              <a:t>ExitProcess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0</a:t>
            </a:r>
          </a:p>
          <a:p>
            <a:pPr marL="742950" lvl="1" indent="-285750">
              <a:lnSpc>
                <a:spcPct val="229000"/>
              </a:lnSpc>
              <a:spcAft>
                <a:spcPts val="600"/>
              </a:spcAft>
              <a:buFont typeface="Courier New" charset="0"/>
              <a:buChar char="o"/>
            </a:pPr>
            <a:r>
              <a:rPr lang="en-US" dirty="0"/>
              <a:t>Comments  begin with </a:t>
            </a:r>
            <a:r>
              <a:rPr lang="en-US" b="1" dirty="0">
                <a:solidFill>
                  <a:schemeClr val="accent3"/>
                </a:solidFill>
              </a:rPr>
              <a:t>semicolon ;</a:t>
            </a:r>
          </a:p>
          <a:p>
            <a:pPr>
              <a:lnSpc>
                <a:spcPct val="229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976" y="1851513"/>
            <a:ext cx="6534114" cy="2086477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17193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56" y="1861112"/>
            <a:ext cx="6423184" cy="44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9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5" y="1783080"/>
            <a:ext cx="5243830" cy="4512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7624" y="2237821"/>
            <a:ext cx="4954895" cy="1275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7625" y="4307480"/>
            <a:ext cx="4954895" cy="7916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5307" y="5307548"/>
            <a:ext cx="4951973" cy="9579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25" y="3716679"/>
            <a:ext cx="4954895" cy="5407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77624" y="1782989"/>
            <a:ext cx="4954895" cy="2774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92456" y="2875340"/>
            <a:ext cx="460590" cy="3017522"/>
            <a:chOff x="3292464" y="2875340"/>
            <a:chExt cx="180986" cy="3017522"/>
          </a:xfrm>
        </p:grpSpPr>
        <p:cxnSp>
          <p:nvCxnSpPr>
            <p:cNvPr id="4" name="Elbow Connector 3"/>
            <p:cNvCxnSpPr/>
            <p:nvPr/>
          </p:nvCxnSpPr>
          <p:spPr>
            <a:xfrm rot="16200000" flipH="1">
              <a:off x="1874197" y="4293609"/>
              <a:ext cx="3017520" cy="180985"/>
            </a:xfrm>
            <a:prstGeom prst="bentConnector3">
              <a:avLst>
                <a:gd name="adj1" fmla="val 99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92464" y="2875340"/>
              <a:ext cx="18098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1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.386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2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911597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3"/>
                  </a:solidFill>
                </a:rPr>
                <a:t>a prototype</a:t>
              </a:r>
              <a:r>
                <a:rPr lang="en-US" sz="1600" dirty="0">
                  <a:solidFill>
                    <a:srgbClr val="2F2A2B"/>
                  </a:solidFill>
                </a:rPr>
                <a:t> 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3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3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3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3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66370" y="4151303"/>
            <a:ext cx="10509272" cy="1737877"/>
            <a:chOff x="1466370" y="4151303"/>
            <a:chExt cx="10509272" cy="1737877"/>
          </a:xfrm>
        </p:grpSpPr>
        <p:sp>
          <p:nvSpPr>
            <p:cNvPr id="24" name="TextBox 23"/>
            <p:cNvSpPr txBox="1"/>
            <p:nvPr/>
          </p:nvSpPr>
          <p:spPr>
            <a:xfrm>
              <a:off x="1466370" y="4151303"/>
              <a:ext cx="1320530" cy="20847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The label main </a:t>
              </a:r>
              <a:r>
                <a:rPr lang="en-US" sz="1600" dirty="0"/>
                <a:t>identifies the </a:t>
              </a:r>
              <a:r>
                <a:rPr lang="en-US" sz="1600" b="1" dirty="0">
                  <a:solidFill>
                    <a:srgbClr val="FFC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3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</a:t>
              </a:r>
              <a:r>
                <a:rPr lang="en-US" sz="1600">
                  <a:solidFill>
                    <a:srgbClr val="2F2A2B"/>
                  </a:solidFill>
                </a:rPr>
                <a:t>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en-US" sz="3400" dirty="0">
                <a:solidFill>
                  <a:schemeClr val="tx1"/>
                </a:solidFill>
              </a:rPr>
              <a:t>Example: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sz="4000" b="1" u="sng" dirty="0">
                <a:solidFill>
                  <a:schemeClr val="accent3"/>
                </a:solidFill>
              </a:rPr>
              <a:t>Debugging</a:t>
            </a:r>
            <a:r>
              <a:rPr lang="en-US" sz="4000" b="1" dirty="0">
                <a:solidFill>
                  <a:schemeClr val="accent3"/>
                </a:solidFill>
              </a:rPr>
              <a:t> the </a:t>
            </a:r>
            <a:r>
              <a:rPr lang="en-US" sz="4000" b="1" dirty="0" err="1">
                <a:solidFill>
                  <a:schemeClr val="accent3"/>
                </a:solidFill>
              </a:rPr>
              <a:t>AddTwo</a:t>
            </a:r>
            <a:r>
              <a:rPr lang="en-US" sz="4000" b="1" dirty="0">
                <a:solidFill>
                  <a:schemeClr val="accent3"/>
                </a:solidFill>
              </a:rPr>
              <a:t> Program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0967" y="1842290"/>
            <a:ext cx="5278022" cy="4438588"/>
            <a:chOff x="3230967" y="1842290"/>
            <a:chExt cx="5278022" cy="4438588"/>
          </a:xfrm>
        </p:grpSpPr>
        <p:grpSp>
          <p:nvGrpSpPr>
            <p:cNvPr id="3" name="Group 2"/>
            <p:cNvGrpSpPr/>
            <p:nvPr/>
          </p:nvGrpSpPr>
          <p:grpSpPr>
            <a:xfrm>
              <a:off x="3230967" y="1842290"/>
              <a:ext cx="5278022" cy="4438588"/>
              <a:chOff x="3230967" y="1842290"/>
              <a:chExt cx="5278022" cy="44385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196" y="1842290"/>
                <a:ext cx="4236793" cy="443858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4691921" y="5221361"/>
                <a:ext cx="734518" cy="102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230967" y="5426439"/>
                <a:ext cx="1670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Execute under the control of a debugger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01780" y="4931765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or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50423" y="5018407"/>
                <a:ext cx="1199213" cy="389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537657" y="5036695"/>
              <a:ext cx="107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debugger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855928"/>
            <a:ext cx="6705600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Go to the Debug Menu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Windows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Then select Registers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0" y="3942066"/>
            <a:ext cx="11481339" cy="166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110" y="5707239"/>
            <a:ext cx="62627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register </a:t>
            </a:r>
            <a:r>
              <a:rPr lang="en-US" b="1" dirty="0">
                <a:solidFill>
                  <a:srgbClr val="C00000"/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27073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718768"/>
            <a:ext cx="6705600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Right click on the Registers Window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Flags from the drop menu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41" y="3134540"/>
            <a:ext cx="7772010" cy="3180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5440" y="3431909"/>
            <a:ext cx="27665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OV (overflow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UP (direction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EI (interrupt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PL (sign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ZR (zero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AC (auxiliary carry),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PE (parity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and 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(carry flag).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8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70620" y="2468880"/>
            <a:ext cx="511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Use Visual </a:t>
            </a:r>
            <a:r>
              <a:rPr lang="en-US" sz="2400" b="1" dirty="0">
                <a:solidFill>
                  <a:srgbClr val="C00000"/>
                </a:solidFill>
              </a:rPr>
              <a:t>Studio and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185254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9548A7E-9C04-3A47-8C4F-0DC1BB9962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Suggested Coding Standards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160" y="1926872"/>
            <a:ext cx="7543800" cy="434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Some approaches to capitalization</a:t>
            </a:r>
          </a:p>
          <a:p>
            <a:pPr lvl="1" eaLnBrk="1" hangingPunct="1"/>
            <a:r>
              <a:rPr lang="en-US" altLang="en-US" dirty="0"/>
              <a:t>capitalize nothing</a:t>
            </a:r>
          </a:p>
          <a:p>
            <a:pPr lvl="1" eaLnBrk="1" hangingPunct="1"/>
            <a:r>
              <a:rPr lang="en-US" altLang="en-US" dirty="0"/>
              <a:t>capitalize everything</a:t>
            </a:r>
          </a:p>
          <a:p>
            <a:pPr lvl="1" eaLnBrk="1" hangingPunct="1"/>
            <a:r>
              <a:rPr lang="en-US" altLang="en-US" dirty="0"/>
              <a:t>capitalize all reserved words, including instruction mnemonics and register names</a:t>
            </a:r>
          </a:p>
          <a:p>
            <a:pPr lvl="1" eaLnBrk="1" hangingPunct="1"/>
            <a:r>
              <a:rPr lang="en-US" altLang="en-US" dirty="0"/>
              <a:t>capitalize only directives and operators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Other suggestions</a:t>
            </a:r>
          </a:p>
          <a:p>
            <a:pPr lvl="1" eaLnBrk="1" hangingPunct="1"/>
            <a:r>
              <a:rPr lang="en-US" altLang="en-US" dirty="0"/>
              <a:t>descriptive identifier names</a:t>
            </a:r>
          </a:p>
          <a:p>
            <a:pPr lvl="1" eaLnBrk="1" hangingPunct="1"/>
            <a:r>
              <a:rPr lang="en-US" altLang="en-US" dirty="0"/>
              <a:t>spaces surrounding arithmetic operators</a:t>
            </a:r>
          </a:p>
          <a:p>
            <a:pPr lvl="1" eaLnBrk="1" hangingPunct="1"/>
            <a:r>
              <a:rPr lang="en-US" altLang="en-US" dirty="0"/>
              <a:t>blank lines between procedures</a:t>
            </a:r>
          </a:p>
        </p:txBody>
      </p:sp>
    </p:spTree>
    <p:extLst>
      <p:ext uri="{BB962C8B-B14F-4D97-AF65-F5344CB8AC3E}">
        <p14:creationId xmlns:p14="http://schemas.microsoft.com/office/powerpoint/2010/main" val="116699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342843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18232"/>
            <a:ext cx="491929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No output? 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Debugger</a:t>
            </a:r>
            <a:r>
              <a:rPr lang="en-US" dirty="0"/>
              <a:t>!</a:t>
            </a:r>
          </a:p>
          <a:p>
            <a:pPr marL="74295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dirty="0"/>
              <a:t>See what is in CPU </a:t>
            </a:r>
            <a:r>
              <a:rPr lang="en-US" dirty="0">
                <a:solidFill>
                  <a:schemeClr val="accent3"/>
                </a:solidFill>
              </a:rPr>
              <a:t>registers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flags</a:t>
            </a:r>
          </a:p>
          <a:p>
            <a:pPr marL="1200150" lvl="2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/>
              <a:t>Need to manage </a:t>
            </a:r>
            <a:r>
              <a:rPr lang="en-US" dirty="0">
                <a:solidFill>
                  <a:schemeClr val="accent3"/>
                </a:solidFill>
              </a:rPr>
              <a:t>data</a:t>
            </a:r>
            <a:r>
              <a:rPr lang="en-US" dirty="0"/>
              <a:t> representation and </a:t>
            </a:r>
            <a:r>
              <a:rPr lang="en-US" dirty="0">
                <a:solidFill>
                  <a:schemeClr val="accent3"/>
                </a:solidFill>
              </a:rPr>
              <a:t>instruction</a:t>
            </a:r>
            <a:r>
              <a:rPr lang="en-US" dirty="0"/>
              <a:t> formats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Can NOT run this program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987" y="1816171"/>
            <a:ext cx="5972908" cy="2025343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202136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86185" y="2720929"/>
            <a:ext cx="8471113" cy="2717699"/>
            <a:chOff x="461403" y="2720261"/>
            <a:chExt cx="10293940" cy="33149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2678" y="3108366"/>
              <a:ext cx="3312665" cy="2926853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61403" y="2720261"/>
              <a:ext cx="6234220" cy="3234126"/>
              <a:chOff x="3114654" y="1945020"/>
              <a:chExt cx="6234220" cy="423583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5373" y="1945020"/>
                <a:ext cx="4786250" cy="4235831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58918" y="2108348"/>
                <a:ext cx="5789956" cy="7690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14654" y="2673862"/>
                <a:ext cx="3332374" cy="33916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353975" y="2843407"/>
              <a:ext cx="1181732" cy="524016"/>
              <a:chOff x="9421471" y="3771318"/>
              <a:chExt cx="1181732" cy="5240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421471" y="3771318"/>
                <a:ext cx="11769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scanf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451926" y="4018335"/>
                <a:ext cx="1151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printf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882279" y="3174491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accent3"/>
                  </a:solidFill>
                  <a:latin typeface="Helvetica" charset="0"/>
                </a:rPr>
                <a:t>mov</a:t>
              </a:r>
              <a:r>
                <a:rPr lang="en-US" sz="1400" dirty="0">
                  <a:solidFill>
                    <a:schemeClr val="accent3"/>
                  </a:solidFill>
                  <a:latin typeface="Helvetica" charset="0"/>
                </a:rPr>
                <a:t> eax,5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184512" y="1905321"/>
            <a:ext cx="35520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/>
              <a:t>Instructions </a:t>
            </a:r>
            <a:r>
              <a:rPr lang="en-US" sz="2000" b="1" u="sng" dirty="0">
                <a:solidFill>
                  <a:srgbClr val="C00000"/>
                </a:solidFill>
              </a:rPr>
              <a:t>operand</a:t>
            </a:r>
            <a:r>
              <a:rPr lang="en-US" sz="2000" dirty="0"/>
              <a:t> can be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00B050"/>
                </a:solidFill>
              </a:rPr>
              <a:t>register</a:t>
            </a:r>
            <a:r>
              <a:rPr lang="en-US" sz="2000" dirty="0"/>
              <a:t>,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chemeClr val="accent3"/>
                </a:solidFill>
              </a:rPr>
              <a:t>memory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location</a:t>
            </a:r>
            <a:r>
              <a:rPr lang="en-US" sz="2000" dirty="0"/>
              <a:t> or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7030A0"/>
                </a:solidFill>
              </a:rPr>
              <a:t>immediate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016872" y="3406759"/>
            <a:ext cx="488542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Wingdings" charset="2"/>
              <a:buChar char="§"/>
            </a:pPr>
            <a:r>
              <a:rPr lang="en-US" b="1" dirty="0">
                <a:solidFill>
                  <a:srgbClr val="7030A0"/>
                </a:solidFill>
                <a:latin typeface="Times" charset="0"/>
              </a:rPr>
              <a:t>Immediate operand: 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Even though the data are in memory, it is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located in the code segment</a:t>
            </a:r>
            <a:r>
              <a:rPr lang="en-US" dirty="0">
                <a:latin typeface="Times" charset="0"/>
              </a:rPr>
              <a:t>, </a:t>
            </a:r>
            <a:r>
              <a:rPr lang="en-US" b="1" u="sng" dirty="0">
                <a:solidFill>
                  <a:srgbClr val="C00000"/>
                </a:solidFill>
                <a:latin typeface="Times" charset="0"/>
              </a:rPr>
              <a:t>not</a:t>
            </a:r>
            <a:r>
              <a:rPr lang="en-US" dirty="0">
                <a:solidFill>
                  <a:srgbClr val="C00000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in the data segment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Signed</a:t>
            </a:r>
            <a:r>
              <a:rPr lang="en-US" dirty="0">
                <a:effectLst/>
                <a:latin typeface="Times" charset="0"/>
              </a:rPr>
              <a:t> integer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Has a limited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range</a:t>
            </a: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2359" y="392081"/>
            <a:ext cx="7050685" cy="20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37F1-B299-D245-89A4-7E51635B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2440-54ED-334A-AADA-195C61354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68D50-C400-0E4E-92B4-B2F0C35D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63202"/>
            <a:ext cx="4784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Declarations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Identify Code and Data areas (</a:t>
            </a:r>
            <a:r>
              <a:rPr lang="en-US" dirty="0">
                <a:solidFill>
                  <a:schemeClr val="accent3"/>
                </a:solidFill>
              </a:rPr>
              <a:t>directives</a:t>
            </a:r>
            <a:r>
              <a:rPr lang="en-US" dirty="0"/>
              <a:t>)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.data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.code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Segments (how about </a:t>
            </a:r>
            <a:r>
              <a:rPr lang="en-US" dirty="0">
                <a:solidFill>
                  <a:schemeClr val="accent3"/>
                </a:solidFill>
              </a:rPr>
              <a:t>.stack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Variable declaration (sum)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DWORD </a:t>
            </a:r>
            <a:r>
              <a:rPr lang="en-US" sz="1600" dirty="0">
                <a:solidFill>
                  <a:srgbClr val="C00000"/>
                </a:solidFill>
              </a:rPr>
              <a:t>(keyword)</a:t>
            </a:r>
            <a:r>
              <a:rPr lang="en-US" dirty="0"/>
              <a:t>: size of </a:t>
            </a:r>
            <a:r>
              <a:rPr lang="en-US" dirty="0">
                <a:solidFill>
                  <a:schemeClr val="accent3"/>
                </a:solidFill>
              </a:rPr>
              <a:t>32 bits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No checking in what gets into inside the variable (not like C/Java)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Must </a:t>
            </a:r>
            <a:r>
              <a:rPr lang="en-US" b="1" u="sng" dirty="0"/>
              <a:t>defined</a:t>
            </a:r>
            <a:r>
              <a:rPr lang="en-US" dirty="0"/>
              <a:t> and </a:t>
            </a:r>
            <a:r>
              <a:rPr lang="en-US" b="1" u="sng" dirty="0"/>
              <a:t>initialized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zero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 Variable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6690" y="5426456"/>
            <a:ext cx="3431955" cy="3877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</a:rPr>
              <a:t>Syntax rules </a:t>
            </a:r>
            <a:r>
              <a:rPr lang="en-US" sz="1600" dirty="0"/>
              <a:t>imposed by MS-</a:t>
            </a:r>
            <a:r>
              <a:rPr lang="en-US" sz="1600" b="1" dirty="0">
                <a:solidFill>
                  <a:srgbClr val="C00000"/>
                </a:solidFill>
              </a:rPr>
              <a:t>MASM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927" y="1988899"/>
            <a:ext cx="5926377" cy="27404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25566" y="2355690"/>
            <a:ext cx="6051195" cy="3862894"/>
            <a:chOff x="6125566" y="2355690"/>
            <a:chExt cx="6051195" cy="38628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0880" y="4530192"/>
              <a:ext cx="5135881" cy="168839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125566" y="2355690"/>
              <a:ext cx="1250594" cy="2975356"/>
              <a:chOff x="-443509" y="3136851"/>
              <a:chExt cx="938994" cy="2988937"/>
            </a:xfrm>
          </p:grpSpPr>
          <p:cxnSp>
            <p:nvCxnSpPr>
              <p:cNvPr id="22" name="Elbow Connector 21"/>
              <p:cNvCxnSpPr/>
              <p:nvPr/>
            </p:nvCxnSpPr>
            <p:spPr>
              <a:xfrm rot="16200000" flipH="1">
                <a:off x="-1466080" y="4164224"/>
                <a:ext cx="2988937" cy="934192"/>
              </a:xfrm>
              <a:prstGeom prst="bentConnector3">
                <a:avLst>
                  <a:gd name="adj1" fmla="val 99968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-443509" y="3146816"/>
                <a:ext cx="3611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0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5C2C8F4-41F6-5948-9F02-2500DD62323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Basic Elements of Assembly Language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65026"/>
            <a:ext cx="6248400" cy="4191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Integer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Integer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Character and string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and identifiers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Directives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Labels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Mnemonics 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Comments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Examples</a:t>
            </a:r>
          </a:p>
        </p:txBody>
      </p:sp>
    </p:spTree>
    <p:extLst>
      <p:ext uri="{BB962C8B-B14F-4D97-AF65-F5344CB8AC3E}">
        <p14:creationId xmlns:p14="http://schemas.microsoft.com/office/powerpoint/2010/main" val="12741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2AC14FF-E313-034E-AD4C-CBB1150BC7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Constants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1206" y="1850672"/>
            <a:ext cx="6858000" cy="4495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Optional </a:t>
            </a:r>
            <a:r>
              <a:rPr lang="en-US" altLang="en-US" b="1" dirty="0"/>
              <a:t>leading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+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chemeClr val="accent3"/>
                </a:solidFill>
              </a:rPr>
              <a:t>–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sign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binary, decimal, hexadecimal, or octal digits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Common radix characters: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h – hexadecimal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d – 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b – binary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o/q – octal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r – encoded real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7" y="3795899"/>
            <a:ext cx="5688792" cy="19149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8724" y="3288760"/>
            <a:ext cx="244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accent3"/>
                </a:solidFill>
              </a:rPr>
              <a:t> Examples</a:t>
            </a:r>
            <a:r>
              <a:rPr lang="en-US" altLang="en-US" dirty="0"/>
              <a:t>: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945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60105</TotalTime>
  <Words>1946</Words>
  <Application>Microsoft Macintosh PowerPoint</Application>
  <PresentationFormat>Widescreen</PresentationFormat>
  <Paragraphs>388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Retrospect</vt:lpstr>
      <vt:lpstr>CSC 3210 Computer Organization and Programming</vt:lpstr>
      <vt:lpstr>Outline</vt:lpstr>
      <vt:lpstr>Basic Language Elements</vt:lpstr>
      <vt:lpstr>Basic Language Elements</vt:lpstr>
      <vt:lpstr>PowerPoint Presentation</vt:lpstr>
      <vt:lpstr>PowerPoint Presentation</vt:lpstr>
      <vt:lpstr>Basic Language Elements: Adding a Variable</vt:lpstr>
      <vt:lpstr>Basic Elements of Assembly Language</vt:lpstr>
      <vt:lpstr>Basic Elements of Assembly Language: Integer Constants</vt:lpstr>
      <vt:lpstr>Basic Elements of Assembly Language: Integer Expressions</vt:lpstr>
      <vt:lpstr>Basic Elements of Assembly Language: Integer Expressions</vt:lpstr>
      <vt:lpstr>Basic Elements of Assembly Language: Character and String Constants</vt:lpstr>
      <vt:lpstr>Basic Elements of Assembly Language: Real Numbers</vt:lpstr>
      <vt:lpstr>Basic Elements of Assembly Language: Reserved Words</vt:lpstr>
      <vt:lpstr>Basic Elements of Assembly Language: Identifiers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Instructions</vt:lpstr>
      <vt:lpstr>Instructions: Labels</vt:lpstr>
      <vt:lpstr>Instructions: Labels</vt:lpstr>
      <vt:lpstr>Instructions: Mnemonics</vt:lpstr>
      <vt:lpstr>Instructions: Operands</vt:lpstr>
      <vt:lpstr>Instructions: Operands</vt:lpstr>
      <vt:lpstr>Operands: Instruction Format</vt:lpstr>
      <vt:lpstr>Comments</vt:lpstr>
      <vt:lpstr>Comments: Examples</vt:lpstr>
      <vt:lpstr>Outline</vt:lpstr>
      <vt:lpstr>Example: Running the AddTwo Program</vt:lpstr>
      <vt:lpstr>Program Template</vt:lpstr>
      <vt:lpstr>Example: Adding and Subtracting Integers</vt:lpstr>
      <vt:lpstr>Example: Adding and Subtracting Integers</vt:lpstr>
      <vt:lpstr>Example: Adding and Subtracting Integers</vt:lpstr>
      <vt:lpstr>Example: Debugging the AddTwo Program</vt:lpstr>
      <vt:lpstr>Example: Running and Debugging the AddTwo Program</vt:lpstr>
      <vt:lpstr>Example: Running and Debugging the AddTwo Program</vt:lpstr>
      <vt:lpstr>Example: Running and Debugging the AddTwo Program</vt:lpstr>
      <vt:lpstr>Suggested Coding Standards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1567</cp:revision>
  <cp:lastPrinted>2017-09-17T16:53:06Z</cp:lastPrinted>
  <dcterms:created xsi:type="dcterms:W3CDTF">2016-08-11T20:34:21Z</dcterms:created>
  <dcterms:modified xsi:type="dcterms:W3CDTF">2022-02-03T15:41:43Z</dcterms:modified>
</cp:coreProperties>
</file>